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4630400" cy="8229600"/>
  <p:notesSz cx="8229600" cy="14630400"/>
  <p:embeddedFontLst>
    <p:embeddedFont>
      <p:font typeface="Barlow Bold" pitchFamily="2" charset="77"/>
      <p:bold r:id="rId16"/>
    </p:embeddedFont>
    <p:embeddedFont>
      <p:font typeface="Montserrat" pitchFamily="2" charset="77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>
        <p:scale>
          <a:sx n="130" d="100"/>
          <a:sy n="130" d="100"/>
        </p:scale>
        <p:origin x="144" y="-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7CE6E-8792-FA44-AA5C-F72B388F5397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74AC2B1-3AA9-7647-87AF-35D5A750D0A0}">
      <dgm:prSet phldrT="[Text]"/>
      <dgm:spPr/>
      <dgm:t>
        <a:bodyPr/>
        <a:lstStyle/>
        <a:p>
          <a:pPr algn="ctr"/>
          <a:r>
            <a:rPr lang="en-GB" b="1" dirty="0"/>
            <a:t>Operational Efficiency</a:t>
          </a:r>
        </a:p>
        <a:p>
          <a:pPr algn="ctr"/>
          <a:r>
            <a:rPr lang="en-GB" dirty="0"/>
            <a:t>
1. Boost Cycle Time Efficiency from &lt;10% to 15%
2. Faster contract handling and streamlined offers
3.Staff spends more time on value-adding tasks</a:t>
          </a:r>
        </a:p>
      </dgm:t>
    </dgm:pt>
    <dgm:pt modelId="{1DF49ECE-4666-A945-B88A-18096EC69D70}" type="parTrans" cxnId="{4CC94F58-27EF-654D-9861-7A5116CF0DCF}">
      <dgm:prSet/>
      <dgm:spPr/>
      <dgm:t>
        <a:bodyPr/>
        <a:lstStyle/>
        <a:p>
          <a:endParaRPr lang="en-GB"/>
        </a:p>
      </dgm:t>
    </dgm:pt>
    <dgm:pt modelId="{7BF847DC-A266-E14E-92E4-5373219BE619}" type="sibTrans" cxnId="{4CC94F58-27EF-654D-9861-7A5116CF0DCF}">
      <dgm:prSet/>
      <dgm:spPr/>
      <dgm:t>
        <a:bodyPr/>
        <a:lstStyle/>
        <a:p>
          <a:endParaRPr lang="en-GB"/>
        </a:p>
      </dgm:t>
    </dgm:pt>
    <dgm:pt modelId="{61A8A270-DBD1-1D4C-80E8-3FB24ED49C5F}">
      <dgm:prSet phldrT="[Text]"/>
      <dgm:spPr/>
      <dgm:t>
        <a:bodyPr/>
        <a:lstStyle/>
        <a:p>
          <a:r>
            <a:rPr lang="en-GB" b="1" dirty="0"/>
            <a:t>Customer Experience</a:t>
          </a:r>
        </a:p>
        <a:p>
          <a:r>
            <a:rPr lang="en-GB" dirty="0"/>
            <a:t>
1. Faster service with fewer delays
2. Personalized engagement = stronger relationships
3. A modern, scalable sales engine
</a:t>
          </a:r>
        </a:p>
      </dgm:t>
    </dgm:pt>
    <dgm:pt modelId="{AA9137D1-ABE1-5D45-976C-C063C273A383}" type="parTrans" cxnId="{8F626E81-AF9D-BF44-97C6-820B9C3ED56D}">
      <dgm:prSet/>
      <dgm:spPr/>
      <dgm:t>
        <a:bodyPr/>
        <a:lstStyle/>
        <a:p>
          <a:endParaRPr lang="en-GB"/>
        </a:p>
      </dgm:t>
    </dgm:pt>
    <dgm:pt modelId="{0D9D7C59-265C-1A47-B2F9-2C10FC503BF9}" type="sibTrans" cxnId="{8F626E81-AF9D-BF44-97C6-820B9C3ED56D}">
      <dgm:prSet/>
      <dgm:spPr/>
      <dgm:t>
        <a:bodyPr/>
        <a:lstStyle/>
        <a:p>
          <a:endParaRPr lang="en-GB"/>
        </a:p>
      </dgm:t>
    </dgm:pt>
    <dgm:pt modelId="{3C506141-5C94-9F4E-AFB4-F00F854C2BB5}">
      <dgm:prSet phldrT="[Text]"/>
      <dgm:spPr/>
      <dgm:t>
        <a:bodyPr/>
        <a:lstStyle/>
        <a:p>
          <a:r>
            <a:rPr lang="en-GB" b="1" dirty="0"/>
            <a:t> Cost Reduction</a:t>
          </a:r>
        </a:p>
        <a:p>
          <a:r>
            <a:rPr lang="en-GB" dirty="0"/>
            <a:t>
1. Save €20,000 annually via system integration
2. Reduce rework and manual data entry errors</a:t>
          </a:r>
        </a:p>
        <a:p>
          <a:r>
            <a:rPr lang="en-GB" dirty="0"/>
            <a:t>3. Lower error rate (from 15% to 5%)
</a:t>
          </a:r>
        </a:p>
      </dgm:t>
    </dgm:pt>
    <dgm:pt modelId="{1753F199-3350-0F45-B0EA-93835D82385A}" type="parTrans" cxnId="{12DB8FD7-6E6C-7C47-8331-D9BF826A8C57}">
      <dgm:prSet/>
      <dgm:spPr/>
      <dgm:t>
        <a:bodyPr/>
        <a:lstStyle/>
        <a:p>
          <a:endParaRPr lang="en-GB"/>
        </a:p>
      </dgm:t>
    </dgm:pt>
    <dgm:pt modelId="{2A88973E-E203-AC4C-A945-1808CBFF9E12}" type="sibTrans" cxnId="{12DB8FD7-6E6C-7C47-8331-D9BF826A8C57}">
      <dgm:prSet/>
      <dgm:spPr/>
      <dgm:t>
        <a:bodyPr/>
        <a:lstStyle/>
        <a:p>
          <a:endParaRPr lang="en-GB"/>
        </a:p>
      </dgm:t>
    </dgm:pt>
    <dgm:pt modelId="{2F8C5BDD-ECBA-0241-8663-F6B964B966EA}">
      <dgm:prSet phldrT="[Text]"/>
      <dgm:spPr/>
      <dgm:t>
        <a:bodyPr/>
        <a:lstStyle/>
        <a:p>
          <a:r>
            <a:rPr lang="en-GB" b="1" dirty="0"/>
            <a:t>Sales &amp; Lead Conversion</a:t>
          </a:r>
        </a:p>
        <a:p>
          <a:r>
            <a:rPr lang="en-GB" dirty="0"/>
            <a:t>
1. 20% improvement in qualified lead ratio
2. Conversion rate increase from 10% → 15%
3. Non-response drops below 50%
</a:t>
          </a:r>
        </a:p>
      </dgm:t>
    </dgm:pt>
    <dgm:pt modelId="{E3AD7FD3-92B3-9D49-8C78-623131B5672F}" type="parTrans" cxnId="{865AC86C-0DC6-9349-B8B2-B29AC50DB538}">
      <dgm:prSet/>
      <dgm:spPr/>
      <dgm:t>
        <a:bodyPr/>
        <a:lstStyle/>
        <a:p>
          <a:endParaRPr lang="en-GB"/>
        </a:p>
      </dgm:t>
    </dgm:pt>
    <dgm:pt modelId="{45A97042-2428-5D4F-9939-D902FC5FB87A}" type="sibTrans" cxnId="{865AC86C-0DC6-9349-B8B2-B29AC50DB538}">
      <dgm:prSet/>
      <dgm:spPr/>
      <dgm:t>
        <a:bodyPr/>
        <a:lstStyle/>
        <a:p>
          <a:endParaRPr lang="en-GB"/>
        </a:p>
      </dgm:t>
    </dgm:pt>
    <dgm:pt modelId="{54F3ADB2-9FC8-9C48-97C3-468EF8DC970C}" type="pres">
      <dgm:prSet presAssocID="{4757CE6E-8792-FA44-AA5C-F72B388F5397}" presName="diagram" presStyleCnt="0">
        <dgm:presLayoutVars>
          <dgm:dir/>
          <dgm:resizeHandles val="exact"/>
        </dgm:presLayoutVars>
      </dgm:prSet>
      <dgm:spPr/>
    </dgm:pt>
    <dgm:pt modelId="{833E19C5-67FF-CB40-AE1E-9DBCB4B6CEC8}" type="pres">
      <dgm:prSet presAssocID="{F74AC2B1-3AA9-7647-87AF-35D5A750D0A0}" presName="node" presStyleLbl="node1" presStyleIdx="0" presStyleCnt="4">
        <dgm:presLayoutVars>
          <dgm:bulletEnabled val="1"/>
        </dgm:presLayoutVars>
      </dgm:prSet>
      <dgm:spPr/>
    </dgm:pt>
    <dgm:pt modelId="{608ABEBE-C9F1-CC4C-9BA4-535EA8E12D11}" type="pres">
      <dgm:prSet presAssocID="{7BF847DC-A266-E14E-92E4-5373219BE619}" presName="sibTrans" presStyleCnt="0"/>
      <dgm:spPr/>
    </dgm:pt>
    <dgm:pt modelId="{DA37D537-8DFE-3B49-8427-C9D6D2F436D3}" type="pres">
      <dgm:prSet presAssocID="{61A8A270-DBD1-1D4C-80E8-3FB24ED49C5F}" presName="node" presStyleLbl="node1" presStyleIdx="1" presStyleCnt="4" custLinFactNeighborX="7133" custLinFactNeighborY="-1045">
        <dgm:presLayoutVars>
          <dgm:bulletEnabled val="1"/>
        </dgm:presLayoutVars>
      </dgm:prSet>
      <dgm:spPr/>
    </dgm:pt>
    <dgm:pt modelId="{5F9402F7-7DE2-A94A-90F2-C38F2EBFF669}" type="pres">
      <dgm:prSet presAssocID="{0D9D7C59-265C-1A47-B2F9-2C10FC503BF9}" presName="sibTrans" presStyleCnt="0"/>
      <dgm:spPr/>
    </dgm:pt>
    <dgm:pt modelId="{71F6B04B-EDF1-1B4D-8C7F-CB8D6F6CCC0C}" type="pres">
      <dgm:prSet presAssocID="{3C506141-5C94-9F4E-AFB4-F00F854C2BB5}" presName="node" presStyleLbl="node1" presStyleIdx="2" presStyleCnt="4">
        <dgm:presLayoutVars>
          <dgm:bulletEnabled val="1"/>
        </dgm:presLayoutVars>
      </dgm:prSet>
      <dgm:spPr/>
    </dgm:pt>
    <dgm:pt modelId="{D7C73F6B-E1D6-EA4A-813E-B2BB9AD148FB}" type="pres">
      <dgm:prSet presAssocID="{2A88973E-E203-AC4C-A945-1808CBFF9E12}" presName="sibTrans" presStyleCnt="0"/>
      <dgm:spPr/>
    </dgm:pt>
    <dgm:pt modelId="{35201DE5-03F7-9345-9061-372BF36824A6}" type="pres">
      <dgm:prSet presAssocID="{2F8C5BDD-ECBA-0241-8663-F6B964B966EA}" presName="node" presStyleLbl="node1" presStyleIdx="3" presStyleCnt="4">
        <dgm:presLayoutVars>
          <dgm:bulletEnabled val="1"/>
        </dgm:presLayoutVars>
      </dgm:prSet>
      <dgm:spPr/>
    </dgm:pt>
  </dgm:ptLst>
  <dgm:cxnLst>
    <dgm:cxn modelId="{0C5E3415-9837-364D-9338-13D6B3747349}" type="presOf" srcId="{4757CE6E-8792-FA44-AA5C-F72B388F5397}" destId="{54F3ADB2-9FC8-9C48-97C3-468EF8DC970C}" srcOrd="0" destOrd="0" presId="urn:microsoft.com/office/officeart/2005/8/layout/default"/>
    <dgm:cxn modelId="{012C0739-2458-0148-BA37-BCE0D41D657A}" type="presOf" srcId="{2F8C5BDD-ECBA-0241-8663-F6B964B966EA}" destId="{35201DE5-03F7-9345-9061-372BF36824A6}" srcOrd="0" destOrd="0" presId="urn:microsoft.com/office/officeart/2005/8/layout/default"/>
    <dgm:cxn modelId="{A15D8A55-9B45-1241-BB14-C3CE80C412CC}" type="presOf" srcId="{61A8A270-DBD1-1D4C-80E8-3FB24ED49C5F}" destId="{DA37D537-8DFE-3B49-8427-C9D6D2F436D3}" srcOrd="0" destOrd="0" presId="urn:microsoft.com/office/officeart/2005/8/layout/default"/>
    <dgm:cxn modelId="{4CC94F58-27EF-654D-9861-7A5116CF0DCF}" srcId="{4757CE6E-8792-FA44-AA5C-F72B388F5397}" destId="{F74AC2B1-3AA9-7647-87AF-35D5A750D0A0}" srcOrd="0" destOrd="0" parTransId="{1DF49ECE-4666-A945-B88A-18096EC69D70}" sibTransId="{7BF847DC-A266-E14E-92E4-5373219BE619}"/>
    <dgm:cxn modelId="{371A0964-6D41-7249-AB68-9D2B3807DD54}" type="presOf" srcId="{3C506141-5C94-9F4E-AFB4-F00F854C2BB5}" destId="{71F6B04B-EDF1-1B4D-8C7F-CB8D6F6CCC0C}" srcOrd="0" destOrd="0" presId="urn:microsoft.com/office/officeart/2005/8/layout/default"/>
    <dgm:cxn modelId="{865AC86C-0DC6-9349-B8B2-B29AC50DB538}" srcId="{4757CE6E-8792-FA44-AA5C-F72B388F5397}" destId="{2F8C5BDD-ECBA-0241-8663-F6B964B966EA}" srcOrd="3" destOrd="0" parTransId="{E3AD7FD3-92B3-9D49-8C78-623131B5672F}" sibTransId="{45A97042-2428-5D4F-9939-D902FC5FB87A}"/>
    <dgm:cxn modelId="{8F626E81-AF9D-BF44-97C6-820B9C3ED56D}" srcId="{4757CE6E-8792-FA44-AA5C-F72B388F5397}" destId="{61A8A270-DBD1-1D4C-80E8-3FB24ED49C5F}" srcOrd="1" destOrd="0" parTransId="{AA9137D1-ABE1-5D45-976C-C063C273A383}" sibTransId="{0D9D7C59-265C-1A47-B2F9-2C10FC503BF9}"/>
    <dgm:cxn modelId="{43D9E4B1-0D0D-BB4B-B40E-075179413ACA}" type="presOf" srcId="{F74AC2B1-3AA9-7647-87AF-35D5A750D0A0}" destId="{833E19C5-67FF-CB40-AE1E-9DBCB4B6CEC8}" srcOrd="0" destOrd="0" presId="urn:microsoft.com/office/officeart/2005/8/layout/default"/>
    <dgm:cxn modelId="{12DB8FD7-6E6C-7C47-8331-D9BF826A8C57}" srcId="{4757CE6E-8792-FA44-AA5C-F72B388F5397}" destId="{3C506141-5C94-9F4E-AFB4-F00F854C2BB5}" srcOrd="2" destOrd="0" parTransId="{1753F199-3350-0F45-B0EA-93835D82385A}" sibTransId="{2A88973E-E203-AC4C-A945-1808CBFF9E12}"/>
    <dgm:cxn modelId="{4D21B79B-A21E-CC4B-BEFD-D3EF46A001AB}" type="presParOf" srcId="{54F3ADB2-9FC8-9C48-97C3-468EF8DC970C}" destId="{833E19C5-67FF-CB40-AE1E-9DBCB4B6CEC8}" srcOrd="0" destOrd="0" presId="urn:microsoft.com/office/officeart/2005/8/layout/default"/>
    <dgm:cxn modelId="{84FDB0E7-A37C-7047-B9A5-11A1FCF6C9C8}" type="presParOf" srcId="{54F3ADB2-9FC8-9C48-97C3-468EF8DC970C}" destId="{608ABEBE-C9F1-CC4C-9BA4-535EA8E12D11}" srcOrd="1" destOrd="0" presId="urn:microsoft.com/office/officeart/2005/8/layout/default"/>
    <dgm:cxn modelId="{4EFECAE5-983E-7649-9591-5D5C582A4D33}" type="presParOf" srcId="{54F3ADB2-9FC8-9C48-97C3-468EF8DC970C}" destId="{DA37D537-8DFE-3B49-8427-C9D6D2F436D3}" srcOrd="2" destOrd="0" presId="urn:microsoft.com/office/officeart/2005/8/layout/default"/>
    <dgm:cxn modelId="{8D566014-8594-A94C-AED3-F49BB8062CA3}" type="presParOf" srcId="{54F3ADB2-9FC8-9C48-97C3-468EF8DC970C}" destId="{5F9402F7-7DE2-A94A-90F2-C38F2EBFF669}" srcOrd="3" destOrd="0" presId="urn:microsoft.com/office/officeart/2005/8/layout/default"/>
    <dgm:cxn modelId="{84889565-9351-A942-9824-745685DB6564}" type="presParOf" srcId="{54F3ADB2-9FC8-9C48-97C3-468EF8DC970C}" destId="{71F6B04B-EDF1-1B4D-8C7F-CB8D6F6CCC0C}" srcOrd="4" destOrd="0" presId="urn:microsoft.com/office/officeart/2005/8/layout/default"/>
    <dgm:cxn modelId="{9D1F4014-EFE7-7646-A2E1-0E8FBB26A37E}" type="presParOf" srcId="{54F3ADB2-9FC8-9C48-97C3-468EF8DC970C}" destId="{D7C73F6B-E1D6-EA4A-813E-B2BB9AD148FB}" srcOrd="5" destOrd="0" presId="urn:microsoft.com/office/officeart/2005/8/layout/default"/>
    <dgm:cxn modelId="{2094C591-8148-D14D-BDB8-BC08305C5F6A}" type="presParOf" srcId="{54F3ADB2-9FC8-9C48-97C3-468EF8DC970C}" destId="{35201DE5-03F7-9345-9061-372BF36824A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E19C5-67FF-CB40-AE1E-9DBCB4B6CEC8}">
      <dsp:nvSpPr>
        <dsp:cNvPr id="0" name=""/>
        <dsp:cNvSpPr/>
      </dsp:nvSpPr>
      <dsp:spPr>
        <a:xfrm>
          <a:off x="869870" y="166"/>
          <a:ext cx="3917205" cy="2350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Operational Efficiency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
1. Boost Cycle Time Efficiency from &lt;10% to 15%
2. Faster contract handling and streamlined offers
3.Staff spends more time on value-adding tasks</a:t>
          </a:r>
        </a:p>
      </dsp:txBody>
      <dsp:txXfrm>
        <a:off x="869870" y="166"/>
        <a:ext cx="3917205" cy="2350323"/>
      </dsp:txXfrm>
    </dsp:sp>
    <dsp:sp modelId="{DA37D537-8DFE-3B49-8427-C9D6D2F436D3}">
      <dsp:nvSpPr>
        <dsp:cNvPr id="0" name=""/>
        <dsp:cNvSpPr/>
      </dsp:nvSpPr>
      <dsp:spPr>
        <a:xfrm>
          <a:off x="5458211" y="0"/>
          <a:ext cx="3917205" cy="2350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Customer Experience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
1. Faster service with fewer delays
2. Personalized engagement = stronger relationships
3. A modern, scalable sales engine
</a:t>
          </a:r>
        </a:p>
      </dsp:txBody>
      <dsp:txXfrm>
        <a:off x="5458211" y="0"/>
        <a:ext cx="3917205" cy="2350323"/>
      </dsp:txXfrm>
    </dsp:sp>
    <dsp:sp modelId="{71F6B04B-EDF1-1B4D-8C7F-CB8D6F6CCC0C}">
      <dsp:nvSpPr>
        <dsp:cNvPr id="0" name=""/>
        <dsp:cNvSpPr/>
      </dsp:nvSpPr>
      <dsp:spPr>
        <a:xfrm>
          <a:off x="9487723" y="166"/>
          <a:ext cx="3917205" cy="2350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 Cost Reduction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
1. Save €20,000 annually via system integration
2. Reduce rework and manual data entry errors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3. Lower error rate (from 15% to 5%)
</a:t>
          </a:r>
        </a:p>
      </dsp:txBody>
      <dsp:txXfrm>
        <a:off x="9487723" y="166"/>
        <a:ext cx="3917205" cy="2350323"/>
      </dsp:txXfrm>
    </dsp:sp>
    <dsp:sp modelId="{35201DE5-03F7-9345-9061-372BF36824A6}">
      <dsp:nvSpPr>
        <dsp:cNvPr id="0" name=""/>
        <dsp:cNvSpPr/>
      </dsp:nvSpPr>
      <dsp:spPr>
        <a:xfrm>
          <a:off x="5178797" y="2742210"/>
          <a:ext cx="3917205" cy="2350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Sales &amp; Lead Conversion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
1. 20% improvement in qualified lead ratio
2. Conversion rate increase from 10% → 15%
3. Non-response drops below 50%
</a:t>
          </a:r>
        </a:p>
      </dsp:txBody>
      <dsp:txXfrm>
        <a:off x="5178797" y="2742210"/>
        <a:ext cx="3917205" cy="2350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81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8D69-103E-DA48-F40B-CAD404D53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63AD4-195C-3286-B1BB-ED83FE0E6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AC253-736E-9306-3A35-AD319F651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AC6E2-2183-4545-F0DD-81BE30F8B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1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7578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Merging Processes at EverSure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2612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Process Management Project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Members: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Vibhu, Arnav, Archie, Isha, Richa, Sahaj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40698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Course: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BUS 353: Business Process Management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96258"/>
            <a:ext cx="1137356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Redesign Proposal 2: Hybrid Lead Generation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42115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20%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410176" y="55277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Lead Ratio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013847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Better quality prospects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37798" y="4542115"/>
            <a:ext cx="4154686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15%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889784" y="55277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Conversion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7798" y="6013847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 from 10%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717405" y="4542115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50%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0369272" y="55277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Response Rate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7405" y="6013847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 from 70% non-response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60427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Combined approach with advanced lead scoring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309" y="719470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BPR principles: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Task elimination, Triage, Empower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6352085-C899-A3F0-9D49-84D4C801FA4B}"/>
              </a:ext>
            </a:extLst>
          </p:cNvPr>
          <p:cNvSpPr/>
          <p:nvPr/>
        </p:nvSpPr>
        <p:spPr>
          <a:xfrm>
            <a:off x="1412518" y="2197100"/>
            <a:ext cx="11373564" cy="56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Benefits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2C6A669-B3A8-1D35-BD87-834B431A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0"/>
            <a:ext cx="14630400" cy="205382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99D00C4-8F39-ACA3-9247-1A83311E3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215413"/>
              </p:ext>
            </p:extLst>
          </p:nvPr>
        </p:nvGraphicFramePr>
        <p:xfrm>
          <a:off x="-101600" y="3136900"/>
          <a:ext cx="14274800" cy="509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89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861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CC4D6-BFF9-3639-F40C-43B9DC58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4416F99-6725-3853-DD67-DF5ABBEF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7266C-6B27-B36D-3F46-0D126EEEDF79}"/>
              </a:ext>
            </a:extLst>
          </p:cNvPr>
          <p:cNvSpPr/>
          <p:nvPr/>
        </p:nvSpPr>
        <p:spPr>
          <a:xfrm>
            <a:off x="758309" y="3059986"/>
            <a:ext cx="7627382" cy="711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 !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26AE818-66EB-8FBD-A3BE-189E49441270}"/>
              </a:ext>
            </a:extLst>
          </p:cNvPr>
          <p:cNvSpPr/>
          <p:nvPr/>
        </p:nvSpPr>
        <p:spPr>
          <a:xfrm>
            <a:off x="1947604" y="4746188"/>
            <a:ext cx="524879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welcome your Questions and Feedbacks.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6181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072"/>
            <a:ext cx="14630400" cy="2698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452" y="3291840"/>
            <a:ext cx="5680591" cy="709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5452" y="4568309"/>
            <a:ext cx="485656" cy="485656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2" y="4598075"/>
            <a:ext cx="340757" cy="42600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xt 2"/>
          <p:cNvSpPr/>
          <p:nvPr/>
        </p:nvSpPr>
        <p:spPr>
          <a:xfrm>
            <a:off x="1456968" y="4568309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EverSure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56968" y="5052774"/>
            <a:ext cx="575036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20+ years in business insurance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23190" y="4568309"/>
            <a:ext cx="485656" cy="485656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80" y="4598075"/>
            <a:ext cx="340757" cy="4260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24706" y="4568309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24706" y="5052774"/>
            <a:ext cx="575036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Acquired digital competitor to remain competitive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55452" y="5856684"/>
            <a:ext cx="485656" cy="485656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42" y="5886450"/>
            <a:ext cx="340757" cy="4260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6968" y="5856684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56968" y="6341150"/>
            <a:ext cx="575036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Merge traditional and digital processes effectively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423190" y="5856684"/>
            <a:ext cx="485656" cy="485656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580" y="5886450"/>
            <a:ext cx="340757" cy="42600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8" name="Text 11"/>
          <p:cNvSpPr/>
          <p:nvPr/>
        </p:nvSpPr>
        <p:spPr>
          <a:xfrm>
            <a:off x="8124706" y="5856684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24706" y="6341150"/>
            <a:ext cx="575036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current processes using BPMN</a:t>
            </a:r>
            <a:endParaRPr lang="en-US" sz="1650" dirty="0"/>
          </a:p>
        </p:txBody>
      </p:sp>
      <p:sp>
        <p:nvSpPr>
          <p:cNvPr id="20" name="Text 13"/>
          <p:cNvSpPr/>
          <p:nvPr/>
        </p:nvSpPr>
        <p:spPr>
          <a:xfrm>
            <a:off x="8124706" y="6815852"/>
            <a:ext cx="575036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efficiency and identify issues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8124706" y="7290554"/>
            <a:ext cx="575036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Propose improvements for merged process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1076920"/>
            <a:ext cx="7275433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Process BPMN Model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4709" y="2010728"/>
            <a:ext cx="7627382" cy="1139309"/>
          </a:xfrm>
          <a:prstGeom prst="roundRect">
            <a:avLst>
              <a:gd name="adj" fmla="val 15404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39614" y="2205633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High-Touch Approach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39614" y="2643188"/>
            <a:ext cx="723757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Relationship-based sales process with personalized customer interactions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244709" y="3344942"/>
            <a:ext cx="7627382" cy="1139309"/>
          </a:xfrm>
          <a:prstGeom prst="roundRect">
            <a:avLst>
              <a:gd name="adj" fmla="val 15404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39614" y="3539847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Multiple Handoffs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39614" y="3977402"/>
            <a:ext cx="723757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Several transfers between sales representatives and administrative staff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44709" y="4679156"/>
            <a:ext cx="7627382" cy="1139309"/>
          </a:xfrm>
          <a:prstGeom prst="roundRect">
            <a:avLst>
              <a:gd name="adj" fmla="val 15404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39614" y="4874062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High-Value Contracts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39614" y="5311616"/>
            <a:ext cx="723757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20,000€ average contract value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244709" y="6013371"/>
            <a:ext cx="7627382" cy="1139309"/>
          </a:xfrm>
          <a:prstGeom prst="roundRect">
            <a:avLst>
              <a:gd name="adj" fmla="val 15404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39614" y="6208276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Low Volume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39614" y="6645831"/>
            <a:ext cx="723757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 visits/month with focused attention on each client</a:t>
            </a:r>
            <a:endParaRPr lang="en-US" sz="1500" dirty="0"/>
          </a:p>
        </p:txBody>
      </p:sp>
      <p:pic>
        <p:nvPicPr>
          <p:cNvPr id="17" name="Picture 16" descr="A diagram of a diagram&#10;&#10;AI-generated content may be incorrect.">
            <a:extLst>
              <a:ext uri="{FF2B5EF4-FFF2-40B4-BE49-F238E27FC236}">
                <a16:creationId xmlns:a16="http://schemas.microsoft.com/office/drawing/2014/main" id="{8C0179DB-AE4B-EA38-783E-A2BF665B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" y="18574"/>
            <a:ext cx="5579168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152049"/>
            <a:ext cx="6635948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 Process BPMN Model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37767"/>
            <a:ext cx="1029057" cy="123491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5" name="Text 1"/>
          <p:cNvSpPr/>
          <p:nvPr/>
        </p:nvSpPr>
        <p:spPr>
          <a:xfrm>
            <a:off x="2096095" y="2343507"/>
            <a:ext cx="337625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Lead Generation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96095" y="2805470"/>
            <a:ext cx="628959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acquisition and filtering of potential clients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372683"/>
            <a:ext cx="1029057" cy="123491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Text 3"/>
          <p:cNvSpPr/>
          <p:nvPr/>
        </p:nvSpPr>
        <p:spPr>
          <a:xfrm>
            <a:off x="2096095" y="3578423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Standardized Offers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96095" y="4040386"/>
            <a:ext cx="628959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customization for efficiency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607600"/>
            <a:ext cx="1029057" cy="123491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ext 5"/>
          <p:cNvSpPr/>
          <p:nvPr/>
        </p:nvSpPr>
        <p:spPr>
          <a:xfrm>
            <a:off x="2096095" y="4813340"/>
            <a:ext cx="273974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Lower-value Contracts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96095" y="5275302"/>
            <a:ext cx="628959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500€ average contract value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842516"/>
            <a:ext cx="1029057" cy="123491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4" name="Text 7"/>
          <p:cNvSpPr/>
          <p:nvPr/>
        </p:nvSpPr>
        <p:spPr>
          <a:xfrm>
            <a:off x="2096095" y="6048256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Volume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096095" y="6510218"/>
            <a:ext cx="628959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1,000 leads/month processed</a:t>
            </a:r>
            <a:endParaRPr lang="en-US" sz="1600" dirty="0"/>
          </a:p>
        </p:txBody>
      </p:sp>
      <p:pic>
        <p:nvPicPr>
          <p:cNvPr id="17" name="Picture 16" descr="A diagram of a diagram&#10;&#10;AI-generated content may be incorrect.">
            <a:extLst>
              <a:ext uri="{FF2B5EF4-FFF2-40B4-BE49-F238E27FC236}">
                <a16:creationId xmlns:a16="http://schemas.microsoft.com/office/drawing/2014/main" id="{A177C906-2CF3-1B86-C50F-441BCA475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420" y="0"/>
            <a:ext cx="593598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6613" y="576025"/>
            <a:ext cx="5278160" cy="490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Cycle Time Efficiency Analysis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3" y="1373624"/>
            <a:ext cx="9198054" cy="47036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266718" y="6077307"/>
            <a:ext cx="148947" cy="148947"/>
          </a:xfrm>
          <a:prstGeom prst="roundRect">
            <a:avLst>
              <a:gd name="adj" fmla="val 12278"/>
            </a:avLst>
          </a:prstGeom>
          <a:solidFill>
            <a:srgbClr val="090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476625" y="6077307"/>
            <a:ext cx="1791295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Processing Time (hours)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5420320" y="6077307"/>
            <a:ext cx="148947" cy="148947"/>
          </a:xfrm>
          <a:prstGeom prst="roundRect">
            <a:avLst>
              <a:gd name="adj" fmla="val 12278"/>
            </a:avLst>
          </a:prstGeom>
          <a:solidFill>
            <a:srgbClr val="1A0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630228" y="6077307"/>
            <a:ext cx="1563172" cy="148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Waiting Time (hours)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45093" y="6692146"/>
            <a:ext cx="1314021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Process:</a:t>
            </a: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Processing time: 21 hours, Waiting time: 216 hours, </a:t>
            </a: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Cycle time efficiency: 8.86%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45093" y="7098268"/>
            <a:ext cx="1314021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Process:</a:t>
            </a: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Processing time: 10.27 hours, Waiting time: 152 hours, </a:t>
            </a:r>
            <a:r>
              <a:rPr lang="en-US" sz="11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Cycle time efficiency: 6.33%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45093" y="7504390"/>
            <a:ext cx="1314021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Both processes have significant efficiency issues</a:t>
            </a: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56366"/>
            <a:ext cx="998827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Issue 1: Inefficient Information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10570"/>
            <a:ext cx="39446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Multiple Disconnected Systems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1833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Traditional: CNTR and OPER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Digital: INSU and AUIN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6105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Consequences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1833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error rates in digital process (15% vs. 5%)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Duplicate customer information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Missed cross-selling opportunities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450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IT costs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6862"/>
            <a:ext cx="7885986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Issue 2: Excessive Waiting Times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303770" y="1695450"/>
            <a:ext cx="22860" cy="3601641"/>
          </a:xfrm>
          <a:prstGeom prst="roundRect">
            <a:avLst>
              <a:gd name="adj" fmla="val 810352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89085" y="2146935"/>
            <a:ext cx="617458" cy="22860"/>
          </a:xfrm>
          <a:prstGeom prst="roundRect">
            <a:avLst>
              <a:gd name="adj" fmla="val 810352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83683" y="1926907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80" y="1955244"/>
            <a:ext cx="324922" cy="40624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57964" y="1901190"/>
            <a:ext cx="352817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Report Preparation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8309" y="2363153"/>
            <a:ext cx="552783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 week waiting time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23857" y="3175873"/>
            <a:ext cx="617458" cy="22860"/>
          </a:xfrm>
          <a:prstGeom prst="roundRect">
            <a:avLst>
              <a:gd name="adj" fmla="val 810352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083683" y="2955846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80" y="2984183"/>
            <a:ext cx="324922" cy="40624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44257" y="2930128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Meeting Scheduling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8344257" y="3392091"/>
            <a:ext cx="552783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 weeks total time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489085" y="4101941"/>
            <a:ext cx="617458" cy="22860"/>
          </a:xfrm>
          <a:prstGeom prst="roundRect">
            <a:avLst>
              <a:gd name="adj" fmla="val 810352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083683" y="3881914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innerShdw blurRad="114300">
              <a:prstClr val="black"/>
            </a:inn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680" y="3910251"/>
            <a:ext cx="324922" cy="40624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577947" y="3856196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Offer Preparation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758309" y="4318159"/>
            <a:ext cx="552783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 days total time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758309" y="5528548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Impact: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58309" y="6089333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Extended sales cycle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758309" y="6490692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competitiveness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58309" y="6892052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Fewer customers served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758309" y="7293412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 cost of 20% more potential customers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3050"/>
            <a:ext cx="6455450" cy="709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Issue 3: Poor Lead Quality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93" y="1733669"/>
            <a:ext cx="2164913" cy="12600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23" y="2330648"/>
            <a:ext cx="303252" cy="3790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2928" y="1949291"/>
            <a:ext cx="2570083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Filtering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32928" y="2433161"/>
            <a:ext cx="257008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50% of leads filtered out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5171123" y="3005376"/>
            <a:ext cx="8650724" cy="15240"/>
          </a:xfrm>
          <a:prstGeom prst="roundRect">
            <a:avLst>
              <a:gd name="adj" fmla="val 1273602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996" y="3047524"/>
            <a:ext cx="4329827" cy="12600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223" y="3487936"/>
            <a:ext cx="303252" cy="37909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5445" y="3263146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Non-responsive Leads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15445" y="3747016"/>
            <a:ext cx="412039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70% of remaining leads never respond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6253639" y="4319230"/>
            <a:ext cx="7568208" cy="15240"/>
          </a:xfrm>
          <a:prstGeom prst="roundRect">
            <a:avLst>
              <a:gd name="adj" fmla="val 1273602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79" y="4361378"/>
            <a:ext cx="6494740" cy="12600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223" y="4801791"/>
            <a:ext cx="303252" cy="37909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7842" y="4577001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Low Conversion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7842" y="5060871"/>
            <a:ext cx="391060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10% of leads with offers convert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754737" y="5863947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Impact: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754737" y="6451402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Wasted marketing effort</a:t>
            </a:r>
            <a:endParaRPr lang="en-US" sz="1650" dirty="0"/>
          </a:p>
        </p:txBody>
      </p:sp>
      <p:sp>
        <p:nvSpPr>
          <p:cNvPr id="19" name="Text 11"/>
          <p:cNvSpPr/>
          <p:nvPr/>
        </p:nvSpPr>
        <p:spPr>
          <a:xfrm>
            <a:off x="754737" y="6871692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return on investment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754737" y="7291983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Inefficient resource allocation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5433"/>
            <a:ext cx="978419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Redesign Proposal 1: Unified Information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2938701" y="2041803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CNTR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8309" y="2430899"/>
            <a:ext cx="446103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contracts system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096" y="1592923"/>
            <a:ext cx="3671768" cy="367176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460" y="2144375"/>
            <a:ext cx="259318" cy="3240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10938" y="2041803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410938" y="2430899"/>
            <a:ext cx="446115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operations system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096" y="1592923"/>
            <a:ext cx="3671768" cy="367176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03" y="2456914"/>
            <a:ext cx="259318" cy="3240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410938" y="4007644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INSU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410938" y="4396740"/>
            <a:ext cx="446115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insurance system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8096" y="1592923"/>
            <a:ext cx="3671768" cy="367176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264" y="4247257"/>
            <a:ext cx="259318" cy="3240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938701" y="4007644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AUIN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758309" y="4396740"/>
            <a:ext cx="446103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automation system</a:t>
            </a:r>
            <a:endParaRPr lang="en-US" sz="13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8096" y="1592923"/>
            <a:ext cx="3671768" cy="367176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3921" y="3934718"/>
            <a:ext cx="259318" cy="32408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58309" y="538876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Benefits:</a:t>
            </a:r>
            <a:endParaRPr lang="en-US" sz="1350" dirty="0"/>
          </a:p>
        </p:txBody>
      </p:sp>
      <p:sp>
        <p:nvSpPr>
          <p:cNvPr id="20" name="Text 10"/>
          <p:cNvSpPr/>
          <p:nvPr/>
        </p:nvSpPr>
        <p:spPr>
          <a:xfrm>
            <a:off x="758309" y="5860971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error rates (from 15% to 5%)</a:t>
            </a:r>
            <a:endParaRPr lang="en-US" sz="1350" dirty="0"/>
          </a:p>
        </p:txBody>
      </p:sp>
      <p:sp>
        <p:nvSpPr>
          <p:cNvPr id="21" name="Text 11"/>
          <p:cNvSpPr/>
          <p:nvPr/>
        </p:nvSpPr>
        <p:spPr>
          <a:xfrm>
            <a:off x="758309" y="619887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10% reduction in back office processing time</a:t>
            </a:r>
            <a:endParaRPr lang="en-US" sz="1350" dirty="0"/>
          </a:p>
        </p:txBody>
      </p:sp>
      <p:sp>
        <p:nvSpPr>
          <p:cNvPr id="22" name="Text 12"/>
          <p:cNvSpPr/>
          <p:nvPr/>
        </p:nvSpPr>
        <p:spPr>
          <a:xfrm>
            <a:off x="758309" y="653676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20,000€ annual IT cost savings</a:t>
            </a:r>
            <a:endParaRPr lang="en-US" sz="1350" dirty="0"/>
          </a:p>
        </p:txBody>
      </p:sp>
      <p:sp>
        <p:nvSpPr>
          <p:cNvPr id="23" name="Text 13"/>
          <p:cNvSpPr/>
          <p:nvPr/>
        </p:nvSpPr>
        <p:spPr>
          <a:xfrm>
            <a:off x="758309" y="687466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cross-selling opportunities</a:t>
            </a:r>
            <a:endParaRPr lang="en-US" sz="1350" dirty="0"/>
          </a:p>
        </p:txBody>
      </p:sp>
      <p:sp>
        <p:nvSpPr>
          <p:cNvPr id="24" name="Text 14"/>
          <p:cNvSpPr/>
          <p:nvPr/>
        </p:nvSpPr>
        <p:spPr>
          <a:xfrm>
            <a:off x="758309" y="7346871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BPR principles:</a:t>
            </a: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Technology enablement, Integration, Standardization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606</Words>
  <Application>Microsoft Macintosh PowerPoint</Application>
  <PresentationFormat>Custom</PresentationFormat>
  <Paragraphs>121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Sehajjot..</cp:lastModifiedBy>
  <cp:revision>3</cp:revision>
  <dcterms:created xsi:type="dcterms:W3CDTF">2025-04-04T13:33:19Z</dcterms:created>
  <dcterms:modified xsi:type="dcterms:W3CDTF">2025-04-08T07:19:02Z</dcterms:modified>
</cp:coreProperties>
</file>